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340" r:id="rId3"/>
    <p:sldId id="341" r:id="rId4"/>
    <p:sldId id="333" r:id="rId5"/>
    <p:sldId id="347" r:id="rId6"/>
    <p:sldId id="348" r:id="rId7"/>
    <p:sldId id="345" r:id="rId8"/>
    <p:sldId id="349" r:id="rId9"/>
    <p:sldId id="342" r:id="rId10"/>
    <p:sldId id="335" r:id="rId11"/>
    <p:sldId id="350" r:id="rId12"/>
    <p:sldId id="336" r:id="rId13"/>
    <p:sldId id="351" r:id="rId14"/>
    <p:sldId id="337" r:id="rId15"/>
    <p:sldId id="343" r:id="rId16"/>
    <p:sldId id="332" r:id="rId17"/>
    <p:sldId id="352" r:id="rId18"/>
    <p:sldId id="344" r:id="rId19"/>
    <p:sldId id="324" r:id="rId20"/>
    <p:sldId id="318" r:id="rId21"/>
    <p:sldId id="338" r:id="rId22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2" clrIdx="0">
    <p:extLst>
      <p:ext uri="{19B8F6BF-5375-455C-9EA6-DF929625EA0E}">
        <p15:presenceInfo xmlns:p15="http://schemas.microsoft.com/office/powerpoint/2012/main" userId="Leand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22433"/>
    <a:srgbClr val="D8CCCD"/>
    <a:srgbClr val="EDE8E8"/>
    <a:srgbClr val="006778"/>
    <a:srgbClr val="AAC9B6"/>
    <a:srgbClr val="830022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035C8-6334-4CA8-94DF-0A3EC5332511}" v="7020" dt="2022-02-18T04:14:01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0" autoAdjust="0"/>
    <p:restoredTop sz="78333" autoAdjust="0"/>
  </p:normalViewPr>
  <p:slideViewPr>
    <p:cSldViewPr>
      <p:cViewPr>
        <p:scale>
          <a:sx n="110" d="100"/>
          <a:sy n="110" d="100"/>
        </p:scale>
        <p:origin x="2130" y="12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C469B4F-D4C0-4FF7-9F13-F7F3CC2451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962BDAC-059F-43D0-907F-B142F29D958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6667AB0-4B44-4F10-88CF-03073027DE6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D966B4C-8409-47F5-87EE-82B55757179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D875BE5-45C8-4FD9-9298-3CC502567032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4:58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58 24575,'69'7'0,"-64"-6"0,-1 0 0,1 0 0,0 0 0,-1 1 0,1 0 0,-1 0 0,0 0 0,1 0 0,-1 0 0,0 1 0,7 6 0,-57-20 0,43 9 0,1 1 0,0-1 0,0 0 0,0 1 0,0-1 0,0 0 0,1 0 0,-1 0 0,1 0 0,-1-1 0,1 1 0,0 0 0,-1-1 0,1 1 0,1-1 0,-1 1 0,0-1 0,0 1 0,1-1 0,0 0 0,-1 1 0,1-5 0,-3-16 0,3 23 0,-1-1 0,1 1 0,0 0 0,-1-1 0,1 1 0,0 0 0,-1 0 0,1-1 0,-1 1 0,1 0 0,0 0 0,-1 0 0,1-1 0,-1 1 0,1 0 0,-1 0 0,1 0 0,-1 0 0,1 0 0,0 0 0,-1 0 0,1 0 0,-1 0 0,1 0 0,-1 0 0,1 0 0,-1 1 0,1-1 0,0 0 0,-1 0 0,1 0 0,-1 0 0,1 1 0,0-1 0,-1 0 0,1 1 0,-1-1 0,1 0 0,0 0 0,0 1 0,-1-1 0,1 1 0,0-1 0,0 0 0,-1 1 0,1-1 0,0 1 0,0 0 0,-23 22 0,21-21 0,-2 3 0,0 0 0,1-1 0,-1 2 0,1-1 0,0 0 0,0 1 0,0-1 0,1 1 0,0 0 0,0 0 0,-1 7 0,2-11 0,1 0 0,0 0 0,0 0 0,1 0 0,-1 0 0,0 0 0,1 0 0,-1-1 0,1 1 0,-1 0 0,1 0 0,0 0 0,0 0 0,0-1 0,0 1 0,0 0 0,0-1 0,0 1 0,1-1 0,-1 1 0,1-1 0,-1 0 0,1 1 0,-1-1 0,1 0 0,0 0 0,-1 0 0,1 0 0,0-1 0,0 1 0,0 0 0,0-1 0,0 1 0,0-1 0,0 0 0,0 1 0,2-1 0,1 0 0,0 0 0,0 0 0,0 0 0,-1-1 0,1 1 0,0-1 0,0-1 0,0 1 0,5-2 0,-9 2 0,-1 1 0,1 0 0,0 0 0,0-1 0,0 1 0,0-1 0,0 1 0,0 0 0,0-1 0,-1 0 0,1 1 0,0-1 0,0 1 0,-1-1 0,1 0 0,0 0 0,-1 1 0,1-1 0,-1 0 0,1 0 0,-1 0 0,1 0 0,-1 0 0,0 1 0,1-1 0,-1 0 0,0 0 0,0 0 0,0 0 0,0 0 0,1 0 0,-1 0 0,-1 0 0,1 0 0,0 0 0,0 0 0,0 0 0,0 0 0,-1 0 0,1 0 0,0 0 0,-1 0 0,1 0 0,-1 1 0,1-1 0,-1 0 0,1 0 0,-1 0 0,0 1 0,1-1 0,-1 0 0,0 1 0,-1-1 0,-2-2-105,0 0 0,0 0 0,0 1 0,-1 0 0,0 0 0,1 0 0,-1 1 0,0-1 0,0 1 0,1 0 0,-1 1 0,-6-1 0,-13-2-6721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4:53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4:54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03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05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26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13 180 24575,'-13'-179'-1365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34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44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24575,'0'-1'0,"0"-1"0,0-2 0,0-2 0,0 0 0,0 0 0,0-1 0,0 0 0,0 0 0,0 0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09:05:46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24575,'0'-1'0,"0"-2"0,0-1 0,0-1 0,0-1 0,0-1 0,0 1 0,1 0 0,1 0 0,-1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C380340-3E20-4691-B896-DAF8767714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B73D8CA-1C39-4D8A-A9D2-FD8C3A3D90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93C5456-878B-418B-8480-1145FBD24BD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631CCAB-08ED-41BD-A2A9-C28EA0EFBB3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729060C-909B-48CA-A5C2-70E66A1906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CDC4E38-CDCB-4610-B0BD-E2F14BF57B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4E041E1-E52E-4CF7-821E-431F1D6E0A6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AF69791-D3C6-4811-84A7-9584D85CB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171A21-2D4E-45B8-AEE2-3D3DBC4ADB5E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CE8DC3F-4512-4DA5-85C1-0DFCEC4480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0DBB1A7-82A6-439F-BEC7-07E1E2782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0572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6256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8249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8037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0091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4700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0784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939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6925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9127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73955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23329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8080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926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400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043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074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4516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2526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343EC5-856F-4C45-AE79-B6A275A96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F7AE7B-3720-44FC-AD15-965CA14974A2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C3158DE-F5AC-47E1-876B-4EC5902AE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01FB99D-0351-4FD3-AADF-B803412AD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8335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E1F9DB-1C97-4127-BAAC-1A65D92B21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F1DC3-C430-462A-B88E-06CDF7522926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D3C5E3-09F6-4D4B-B227-8393CBEB72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A6FC97-B97C-4D20-8F3A-2952177AF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4208E48-4C39-4AEA-8CE1-37260D0CD02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727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66EA3B-274B-44C2-AFA0-27892A82F3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BD76E-9737-4100-A6D6-297E27ADE6E0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FBDB20-1A50-4EC2-B8A5-9FA8D45AB4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72607C-180B-4040-9C93-05434647F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D91F612-1148-46B7-9736-CA97EA39024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9090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B50384-582D-4E57-A8D1-C080A18EC8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FC7EF-5E03-43BF-8BCE-C2F3569C0F4C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4C0C06-2121-4CB0-80A5-F351349C00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7A9384-36F0-4D88-8142-9082841556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E36EE11-39E9-4DE3-8F76-4D493DD8DF8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92866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9014E-6515-4FC4-BFBD-ED8C314FE3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3BDA5-EA96-4DD7-B818-5A53A87DC79A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115B7-DCC7-47EC-9A1D-0CB1B54296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F5681-DA1A-4B42-8C75-BC3CAFC62F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1A6D5BB-37CE-493E-962D-73C05C4A0B5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24259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3FB2A9-2B4C-437A-B870-CB1012B1A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25015-E5E0-4684-A4C0-0609A2E5FA5D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B4E688-9E27-4CE2-A396-87DC04D3F7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D607F1-C28F-49D3-958C-B8813D7DE6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0A2EA50-9716-439F-9FCA-A544C35679A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4629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6D0C4C-823D-4EBB-B8CA-1ED18DBDFB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7E1CD-8E85-4005-A74D-028D285927D5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FD9354-92EB-4DD1-A63D-6AB5917F73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27E8E0-5D30-4D30-888E-C748431DE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19EA996-0768-4A62-BBED-4E27A65CEC9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9655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A6BCF4-C9BA-48F1-9506-F85EC9E10B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E3BDE-4D17-46D8-88A7-08627A4C6E46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A255E9-F1FC-4892-823B-025C3754AA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DC60A1-2AA7-4362-992C-B517813D64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573440-7DC8-4C9B-AFBC-2A57ED1994C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4130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5AF5E2-EBAB-4AE6-BD7B-AD7B24ECCE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4B850-E0F4-427A-A2C7-FBA6016D9394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064D1D-62F8-4E3E-A1B2-F40DEC13DE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8E4B2EC-260B-4DBE-8F73-6B92B8BE08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ED87C91E-3E1D-41C6-9B08-93B6B34D3D2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5650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5BD37-987C-42A7-9A40-B413FCB1FA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06D2D-DD7C-4BBA-918B-FFDB0D0F01C4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48600-95D8-4B20-9FDA-31682E56C4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794DE-BF5F-4575-8C91-08B628708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B22978F-E51E-42EE-94D8-B59D31F2119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5256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0A96C0D-6C31-4E5A-8FAD-78AEAAAAB6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D3190-6212-4618-86E7-5AE97E84087C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08DA803-6EF0-45BE-8446-6D3AF1CCBE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F92480-6239-4ACB-B3D4-885F2C2636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D6ED094-709E-4836-A0E1-A6E5A6F1CCE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9704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E8A198B-78C8-48CD-AEB7-74D3540173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13FD9-B1CE-4C7F-812E-61AEED03053D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ABCBB4-2021-49CF-B4B6-9721FE2410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FF549F-051E-42A8-88BA-BA60FB5A1B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4EC86E-3E81-4D33-BC17-0A4E768BC74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6100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816DE35-F0B3-457C-A92B-3C3002B4B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0CEC0-214E-4EE6-832C-41E8FB69DA16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9EB4581-2007-492B-840E-3486F8177A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7423B2D-828E-469F-A06D-2C332437A6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9DC06A2-8477-4924-8FA9-89F1B38A61FA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7415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4797C-7716-4E20-AED6-6787945DBF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FBBA1-4095-49BA-A498-F8D9585879C1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A7C12-6746-4F6D-B055-7F479374A5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4FB8D-AC86-4CEA-BC54-C6DA8CEDBC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2FDDA4D-75BE-4307-BD68-476472B1895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7667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CA2F8-BD90-47DA-9707-2BCE038F5A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CC2A5-21C5-4705-8AE1-9C7AB9C3CB0F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D9818D-2D4A-4021-A3DC-57EB24D4C5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442EBB-4117-41F7-B3EE-27AC238021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C018504-1D48-4CC5-A7F1-2EBC24301221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183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4CD16E50-005C-4B7D-8D5D-155E27ABEB94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CC4943C0-E117-47D0-9F42-2DAB3CACED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0FA15379-ECF8-4801-9D0E-4351AAA3A0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E048C775-53EE-46D7-8AF5-EA609E6D5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CC608AEA-A07B-4CC7-8D5E-7033D47F8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23A4966-680E-45FE-9373-27DEF6B651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96B73EB8-974C-4CA3-A63B-B13CC20D336D}" type="datetime1">
              <a:rPr lang="it-IT" altLang="it-IT"/>
              <a:pPr>
                <a:defRPr/>
              </a:pPr>
              <a:t>19/05/2022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8ABA185-A54D-4948-BE1A-BEEFE3EC593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53E79B5-50B2-4126-8091-8A5E1208B6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9719BB5-0C6D-47DE-A62F-8C640611F6B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notesSlide" Target="../notesSlides/notesSlide17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5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0EBE5E21-2370-442B-92F0-A6C3529C3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 dirty="0">
              <a:solidFill>
                <a:schemeClr val="bg1"/>
              </a:solidFill>
            </a:endParaRPr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86939705-3F77-4889-A8A5-4EA1BDF8E72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27088" y="1158553"/>
            <a:ext cx="6841256" cy="685800"/>
          </a:xfrm>
        </p:spPr>
        <p:txBody>
          <a:bodyPr/>
          <a:lstStyle/>
          <a:p>
            <a:pPr algn="l" eaLnBrk="1" hangingPunct="1"/>
            <a:r>
              <a:rPr lang="en-GB" altLang="it-IT" sz="2000" dirty="0">
                <a:solidFill>
                  <a:schemeClr val="bg1"/>
                </a:solidFill>
              </a:rPr>
              <a:t>Elective in Artificial Intelligence</a:t>
            </a:r>
          </a:p>
          <a:p>
            <a:pPr algn="l" eaLnBrk="1" hangingPunct="1"/>
            <a:r>
              <a:rPr lang="en-GB" altLang="it-IT" sz="1800" dirty="0">
                <a:solidFill>
                  <a:schemeClr val="bg1"/>
                </a:solidFill>
              </a:rPr>
              <a:t>Reasoning Agents</a:t>
            </a:r>
            <a:endParaRPr lang="it-IT" altLang="it-IT" sz="1800" dirty="0">
              <a:solidFill>
                <a:schemeClr val="bg1"/>
              </a:solidFill>
            </a:endParaRP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44B3C12-BE69-4DEE-88B7-317D45DE3A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1850" y="333375"/>
            <a:ext cx="7916863" cy="581025"/>
          </a:xfrm>
        </p:spPr>
        <p:txBody>
          <a:bodyPr anchor="t"/>
          <a:lstStyle/>
          <a:p>
            <a:pPr algn="l" eaLnBrk="1" hangingPunct="1"/>
            <a:r>
              <a:rPr lang="en-GB" altLang="it-IT" sz="2300" dirty="0">
                <a:solidFill>
                  <a:schemeClr val="bg1"/>
                </a:solidFill>
              </a:rPr>
              <a:t>A Robot Task Planner that Merges Symbolic and</a:t>
            </a:r>
            <a:br>
              <a:rPr lang="en-GB" altLang="it-IT" sz="2300" dirty="0">
                <a:solidFill>
                  <a:schemeClr val="bg1"/>
                </a:solidFill>
              </a:rPr>
            </a:br>
            <a:r>
              <a:rPr lang="en-GB" altLang="it-IT" sz="2300" dirty="0">
                <a:solidFill>
                  <a:schemeClr val="bg1"/>
                </a:solidFill>
              </a:rPr>
              <a:t>Geometric Reasoning</a:t>
            </a:r>
            <a:endParaRPr lang="it-IT" altLang="it-IT" sz="2300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7A0720AD-3F47-4615-91E2-62A0DA7E34C3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4" name="Picture 15">
              <a:extLst>
                <a:ext uri="{FF2B5EF4-FFF2-40B4-BE49-F238E27FC236}">
                  <a16:creationId xmlns:a16="http://schemas.microsoft.com/office/drawing/2014/main" id="{DBBA3322-0E06-4360-8183-496B07028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>
              <a:extLst>
                <a:ext uri="{FF2B5EF4-FFF2-40B4-BE49-F238E27FC236}">
                  <a16:creationId xmlns:a16="http://schemas.microsoft.com/office/drawing/2014/main" id="{4C7B0BE6-64AE-4E07-9544-1954932CC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>
              <a:extLst>
                <a:ext uri="{FF2B5EF4-FFF2-40B4-BE49-F238E27FC236}">
                  <a16:creationId xmlns:a16="http://schemas.microsoft.com/office/drawing/2014/main" id="{D0A7454D-2E9B-4A85-8598-9BF1100AD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2" name="Rectangle 4">
            <a:extLst>
              <a:ext uri="{FF2B5EF4-FFF2-40B4-BE49-F238E27FC236}">
                <a16:creationId xmlns:a16="http://schemas.microsoft.com/office/drawing/2014/main" id="{E1D4B3CD-589D-4D34-B414-0F0D44455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2255019"/>
            <a:ext cx="3022675" cy="38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21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812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None/>
            </a:pPr>
            <a:r>
              <a:rPr lang="en-US" altLang="it-IT" sz="1600" dirty="0">
                <a:solidFill>
                  <a:schemeClr val="bg1"/>
                </a:solidFill>
              </a:rPr>
              <a:t>Leandro </a:t>
            </a:r>
            <a:r>
              <a:rPr lang="en-US" altLang="it-IT" sz="1600" dirty="0" err="1">
                <a:solidFill>
                  <a:schemeClr val="bg1"/>
                </a:solidFill>
              </a:rPr>
              <a:t>Maglianella</a:t>
            </a:r>
            <a:r>
              <a:rPr lang="en-US" altLang="it-IT" sz="1600" dirty="0">
                <a:solidFill>
                  <a:schemeClr val="bg1"/>
                </a:solidFill>
              </a:rPr>
              <a:t> - 1792507</a:t>
            </a:r>
            <a:endParaRPr lang="it-IT" altLang="it-IT" sz="1600" dirty="0">
              <a:solidFill>
                <a:schemeClr val="bg1"/>
              </a:solidFill>
            </a:endParaRPr>
          </a:p>
        </p:txBody>
      </p:sp>
      <p:sp>
        <p:nvSpPr>
          <p:cNvPr id="4103" name="Rectangle 4">
            <a:extLst>
              <a:ext uri="{FF2B5EF4-FFF2-40B4-BE49-F238E27FC236}">
                <a16:creationId xmlns:a16="http://schemas.microsoft.com/office/drawing/2014/main" id="{70C16CD4-5CF3-4B43-B98D-3FD6133C9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1929210"/>
            <a:ext cx="3877816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21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812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t-IT" sz="1600" dirty="0">
                <a:solidFill>
                  <a:schemeClr val="bg1"/>
                </a:solidFill>
              </a:rPr>
              <a:t>Prof. Fabio Patrizi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Geometric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Reasoning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Environment</a:t>
            </a:r>
            <a:r>
              <a:rPr lang="en-GB" sz="1800" dirty="0">
                <a:solidFill>
                  <a:srgbClr val="000000"/>
                </a:solidFill>
              </a:rPr>
              <a:t>: 3D-world with static and dynamic components.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Roadmap</a:t>
            </a:r>
            <a:r>
              <a:rPr lang="en-GB" sz="1800" dirty="0">
                <a:solidFill>
                  <a:srgbClr val="000000"/>
                </a:solidFill>
              </a:rPr>
              <a:t>: The motion planner uses a </a:t>
            </a:r>
            <a:r>
              <a:rPr lang="en-GB" sz="1800" dirty="0">
                <a:solidFill>
                  <a:schemeClr val="tx1"/>
                </a:solidFill>
              </a:rPr>
              <a:t>Probabilistic Roadmap</a:t>
            </a:r>
            <a:r>
              <a:rPr lang="en-GB" sz="1800" dirty="0">
                <a:solidFill>
                  <a:srgbClr val="000000"/>
                </a:solidFill>
              </a:rPr>
              <a:t> method.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algn="just"/>
            <a:endParaRPr lang="en-GB" sz="1100" dirty="0">
              <a:solidFill>
                <a:srgbClr val="000000"/>
              </a:solidFill>
            </a:endParaRPr>
          </a:p>
          <a:p>
            <a:pPr algn="just"/>
            <a:r>
              <a:rPr lang="en-GB" sz="1600" dirty="0">
                <a:solidFill>
                  <a:srgbClr val="000000"/>
                </a:solidFill>
              </a:rPr>
              <a:t>In the constructed graph, a node represents a </a:t>
            </a:r>
            <a:r>
              <a:rPr lang="en-GB" sz="1600" dirty="0">
                <a:solidFill>
                  <a:schemeClr val="tx1"/>
                </a:solidFill>
              </a:rPr>
              <a:t>collision-free configuration </a:t>
            </a:r>
            <a:r>
              <a:rPr lang="en-GB" sz="1600" dirty="0">
                <a:solidFill>
                  <a:srgbClr val="000000"/>
                </a:solidFill>
              </a:rPr>
              <a:t>and the edges are </a:t>
            </a:r>
            <a:r>
              <a:rPr lang="en-GB" sz="1600" dirty="0">
                <a:solidFill>
                  <a:schemeClr val="tx1"/>
                </a:solidFill>
              </a:rPr>
              <a:t>valid robot motions</a:t>
            </a:r>
            <a:r>
              <a:rPr lang="en-GB" sz="1600" dirty="0">
                <a:solidFill>
                  <a:srgbClr val="000000"/>
                </a:solidFill>
              </a:rPr>
              <a:t>.</a:t>
            </a:r>
            <a:endParaRPr lang="en-US" sz="1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91E435-E11C-C828-D8E5-AAB17BB7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46" y="2060848"/>
            <a:ext cx="4448708" cy="29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663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Geometric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Reasoning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825352" y="1425533"/>
            <a:ext cx="7787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rgbClr val="000000"/>
                </a:solidFill>
              </a:rPr>
              <a:t>A </a:t>
            </a:r>
            <a:r>
              <a:rPr lang="en-GB" sz="1600" dirty="0">
                <a:solidFill>
                  <a:schemeClr val="tx1"/>
                </a:solidFill>
              </a:rPr>
              <a:t>solution</a:t>
            </a:r>
            <a:r>
              <a:rPr lang="en-GB" sz="1600" dirty="0">
                <a:solidFill>
                  <a:srgbClr val="000000"/>
                </a:solidFill>
              </a:rPr>
              <a:t> to a manipulation problem is </a:t>
            </a:r>
            <a:r>
              <a:rPr lang="en-GB" sz="1600" dirty="0">
                <a:solidFill>
                  <a:schemeClr val="tx1"/>
                </a:solidFill>
              </a:rPr>
              <a:t>a sequence of </a:t>
            </a:r>
            <a:r>
              <a:rPr lang="en-GB" sz="1600" b="1" dirty="0">
                <a:solidFill>
                  <a:schemeClr val="tx1"/>
                </a:solidFill>
              </a:rPr>
              <a:t>transit</a:t>
            </a:r>
            <a:r>
              <a:rPr lang="en-GB" sz="1600" dirty="0">
                <a:solidFill>
                  <a:schemeClr val="tx1"/>
                </a:solidFill>
              </a:rPr>
              <a:t> and </a:t>
            </a:r>
            <a:r>
              <a:rPr lang="en-GB" sz="1600" b="1" dirty="0">
                <a:solidFill>
                  <a:schemeClr val="tx1"/>
                </a:solidFill>
              </a:rPr>
              <a:t>transfer</a:t>
            </a:r>
            <a:r>
              <a:rPr lang="en-GB" sz="1600" dirty="0">
                <a:solidFill>
                  <a:schemeClr val="tx1"/>
                </a:solidFill>
              </a:rPr>
              <a:t> motions</a:t>
            </a:r>
            <a:r>
              <a:rPr lang="en-GB" sz="1600" dirty="0">
                <a:solidFill>
                  <a:srgbClr val="000000"/>
                </a:solidFill>
              </a:rPr>
              <a:t>.</a:t>
            </a:r>
            <a:endParaRPr lang="en-US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1D0E19-A415-D610-1509-854417FE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07" y="2941162"/>
            <a:ext cx="7615586" cy="27666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48BBAE-C235-C2F6-5EE6-C7083432CCA6}"/>
              </a:ext>
            </a:extLst>
          </p:cNvPr>
          <p:cNvSpPr txBox="1"/>
          <p:nvPr/>
        </p:nvSpPr>
        <p:spPr>
          <a:xfrm>
            <a:off x="670992" y="971436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just" rtl="0" eaLnBrk="0" fontAlgn="base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GB" sz="1800" b="1" kern="1200" dirty="0">
                <a:solidFill>
                  <a:srgbClr val="822433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Transit / Transfer / Placement</a:t>
            </a:r>
            <a:r>
              <a:rPr lang="en-GB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F17E270-13EE-A600-F4C6-F2008D0D550E}"/>
              </a:ext>
            </a:extLst>
          </p:cNvPr>
          <p:cNvSpPr txBox="1"/>
          <p:nvPr/>
        </p:nvSpPr>
        <p:spPr>
          <a:xfrm>
            <a:off x="6156176" y="1998450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set of all stable object positions is called </a:t>
            </a:r>
            <a:r>
              <a:rPr lang="en-GB" sz="1600" b="1" kern="1200" dirty="0">
                <a:solidFill>
                  <a:srgbClr val="822433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placement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</a:t>
            </a:r>
            <a:endParaRPr lang="en-GB" sz="1600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DC3C8A-38B1-6585-043E-0A71417A3641}"/>
              </a:ext>
            </a:extLst>
          </p:cNvPr>
          <p:cNvSpPr txBox="1"/>
          <p:nvPr/>
        </p:nvSpPr>
        <p:spPr>
          <a:xfrm>
            <a:off x="892794" y="1988840"/>
            <a:ext cx="223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</a:t>
            </a:r>
            <a:r>
              <a:rPr lang="en-GB" sz="1600" b="1" kern="1200" dirty="0">
                <a:solidFill>
                  <a:srgbClr val="822433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transit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motion of the robot between two grasping positions.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B5BCC7-8D7B-7B76-678A-8AD7BBC70875}"/>
              </a:ext>
            </a:extLst>
          </p:cNvPr>
          <p:cNvSpPr txBox="1"/>
          <p:nvPr/>
        </p:nvSpPr>
        <p:spPr>
          <a:xfrm>
            <a:off x="3563888" y="1998450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</a:t>
            </a:r>
            <a:r>
              <a:rPr lang="en-GB" sz="1600" b="1" kern="1200" dirty="0">
                <a:solidFill>
                  <a:srgbClr val="822433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transfer</a:t>
            </a:r>
            <a:r>
              <a:rPr lang="en-GB" sz="1600" kern="1200" dirty="0">
                <a:solidFill>
                  <a:srgbClr val="822433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motion of the robot with a </a:t>
            </a:r>
            <a:r>
              <a:rPr lang="en-GB" sz="1600" dirty="0">
                <a:solidFill>
                  <a:srgbClr val="000000"/>
                </a:solidFill>
              </a:rPr>
              <a:t>taken object.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32228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dirty="0" err="1">
                <a:ea typeface="+mn-lt"/>
                <a:cs typeface="+mn-lt"/>
              </a:rPr>
              <a:t>Symboli</a:t>
            </a:r>
            <a:r>
              <a:rPr lang="it-IT" sz="2400" dirty="0" err="1">
                <a:ea typeface="+mn-lt"/>
                <a:cs typeface="+mn-lt"/>
              </a:rPr>
              <a:t>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Reasoning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1187624" y="980727"/>
            <a:ext cx="23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A </a:t>
            </a:r>
            <a:r>
              <a:rPr lang="en-GB" sz="1800" b="1" dirty="0">
                <a:solidFill>
                  <a:schemeClr val="tx1"/>
                </a:solidFill>
              </a:rPr>
              <a:t>symbolic position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D9841F-2049-7F41-447F-E9C99967F947}"/>
              </a:ext>
            </a:extLst>
          </p:cNvPr>
          <p:cNvSpPr txBox="1"/>
          <p:nvPr/>
        </p:nvSpPr>
        <p:spPr>
          <a:xfrm>
            <a:off x="665362" y="2636912"/>
            <a:ext cx="793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P_R_TI_TA_O</a:t>
            </a:r>
            <a:r>
              <a:rPr lang="en-GB" sz="1800" dirty="0">
                <a:solidFill>
                  <a:srgbClr val="000000"/>
                </a:solidFill>
              </a:rPr>
              <a:t>: the configurations where a robot R can grasp an object O.</a:t>
            </a:r>
          </a:p>
          <a:p>
            <a:pPr algn="just"/>
            <a:r>
              <a:rPr lang="en-GB" sz="1600" dirty="0">
                <a:solidFill>
                  <a:srgbClr val="000000"/>
                </a:solidFill>
              </a:rPr>
              <a:t>In the figure = {N1, N2}.</a:t>
            </a:r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P_R-O_TA_TI</a:t>
            </a:r>
            <a:r>
              <a:rPr lang="en-GB" sz="1800" dirty="0">
                <a:solidFill>
                  <a:srgbClr val="000000"/>
                </a:solidFill>
              </a:rPr>
              <a:t>: the configurations where a robot R can drop an object O.</a:t>
            </a:r>
          </a:p>
          <a:p>
            <a:pPr algn="just"/>
            <a:r>
              <a:rPr lang="en-GB" sz="1600" dirty="0">
                <a:solidFill>
                  <a:srgbClr val="000000"/>
                </a:solidFill>
              </a:rPr>
              <a:t>In the figure = {N4, N5}.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P_R_TI_RELOAD_BATTERY</a:t>
            </a:r>
            <a:r>
              <a:rPr lang="en-GB" sz="1800" dirty="0">
                <a:solidFill>
                  <a:srgbClr val="000000"/>
                </a:solidFill>
              </a:rPr>
              <a:t>: the configurations where a robot R can apply a RELOAD_BATTERY action.</a:t>
            </a:r>
            <a:endParaRPr lang="en-US" sz="1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469751-3D2E-C85A-AB13-D1DDBB5668D4}"/>
              </a:ext>
            </a:extLst>
          </p:cNvPr>
          <p:cNvSpPr txBox="1"/>
          <p:nvPr/>
        </p:nvSpPr>
        <p:spPr>
          <a:xfrm>
            <a:off x="4283968" y="873006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rgbClr val="000000"/>
                </a:solidFill>
              </a:rPr>
              <a:t>A subset of the configuration nodes of one roadmap that satisfy a given property.</a:t>
            </a:r>
            <a:endParaRPr lang="en-US" sz="1600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32C379B-288E-DAA4-05C2-63B5EE583623}"/>
              </a:ext>
            </a:extLst>
          </p:cNvPr>
          <p:cNvCxnSpPr>
            <a:cxnSpLocks/>
          </p:cNvCxnSpPr>
          <p:nvPr/>
        </p:nvCxnSpPr>
        <p:spPr bwMode="auto">
          <a:xfrm>
            <a:off x="3576464" y="1165393"/>
            <a:ext cx="64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67CEDA-BBC2-1CDC-0AC7-1B08992DAC96}"/>
              </a:ext>
            </a:extLst>
          </p:cNvPr>
          <p:cNvSpPr txBox="1"/>
          <p:nvPr/>
        </p:nvSpPr>
        <p:spPr>
          <a:xfrm>
            <a:off x="2445042" y="1866310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rgbClr val="000000"/>
                </a:solidFill>
              </a:rPr>
              <a:t>P_{</a:t>
            </a:r>
            <a:r>
              <a:rPr lang="en-GB" sz="1600" i="1" dirty="0">
                <a:solidFill>
                  <a:srgbClr val="000000"/>
                </a:solidFill>
              </a:rPr>
              <a:t>robot name</a:t>
            </a:r>
            <a:r>
              <a:rPr lang="en-GB" sz="1600" dirty="0">
                <a:solidFill>
                  <a:srgbClr val="000000"/>
                </a:solidFill>
              </a:rPr>
              <a:t>}_{</a:t>
            </a:r>
            <a:r>
              <a:rPr lang="en-GB" sz="1600" i="1" dirty="0">
                <a:solidFill>
                  <a:srgbClr val="000000"/>
                </a:solidFill>
              </a:rPr>
              <a:t>roadmap name</a:t>
            </a:r>
            <a:r>
              <a:rPr lang="en-GB" sz="1600" dirty="0">
                <a:solidFill>
                  <a:srgbClr val="000000"/>
                </a:solidFill>
              </a:rPr>
              <a:t>}_{</a:t>
            </a:r>
            <a:r>
              <a:rPr lang="en-GB" sz="1600" i="1" dirty="0">
                <a:solidFill>
                  <a:srgbClr val="000000"/>
                </a:solidFill>
              </a:rPr>
              <a:t>property</a:t>
            </a:r>
            <a:r>
              <a:rPr lang="en-GB" sz="1600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11899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dirty="0" err="1">
                <a:ea typeface="+mn-lt"/>
                <a:cs typeface="+mn-lt"/>
              </a:rPr>
              <a:t>Symboli</a:t>
            </a:r>
            <a:r>
              <a:rPr lang="it-IT" sz="2400" dirty="0" err="1">
                <a:ea typeface="+mn-lt"/>
                <a:cs typeface="+mn-lt"/>
              </a:rPr>
              <a:t>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Reasoning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The authors chose to use </a:t>
            </a:r>
            <a:r>
              <a:rPr lang="en-GB" sz="1800" dirty="0">
                <a:solidFill>
                  <a:schemeClr val="tx1"/>
                </a:solidFill>
              </a:rPr>
              <a:t>PDDL 2.1</a:t>
            </a:r>
            <a:r>
              <a:rPr lang="en-GB" sz="1800" dirty="0">
                <a:solidFill>
                  <a:srgbClr val="000000"/>
                </a:solidFill>
              </a:rPr>
              <a:t> to specify the described symbolic representation.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5B3D30-791D-99E9-E928-70C80A5B1501}"/>
              </a:ext>
            </a:extLst>
          </p:cNvPr>
          <p:cNvSpPr txBox="1"/>
          <p:nvPr/>
        </p:nvSpPr>
        <p:spPr>
          <a:xfrm>
            <a:off x="1193806" y="2249577"/>
            <a:ext cx="38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composed</a:t>
            </a:r>
            <a:r>
              <a:rPr lang="en-GB" sz="1600" dirty="0">
                <a:solidFill>
                  <a:srgbClr val="000000"/>
                </a:solidFill>
              </a:rPr>
              <a:t> ?r1 ?r2 ?r3)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belongs-to</a:t>
            </a:r>
            <a:r>
              <a:rPr lang="en-GB" sz="1600" dirty="0">
                <a:solidFill>
                  <a:srgbClr val="000000"/>
                </a:solidFill>
              </a:rPr>
              <a:t> ?p ?r ?roadmap-type)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has-purpose</a:t>
            </a:r>
            <a:r>
              <a:rPr lang="en-GB" sz="1600" dirty="0">
                <a:solidFill>
                  <a:srgbClr val="000000"/>
                </a:solidFill>
              </a:rPr>
              <a:t> ?p ?</a:t>
            </a:r>
            <a:r>
              <a:rPr lang="en-GB" sz="1600" dirty="0" err="1">
                <a:solidFill>
                  <a:srgbClr val="000000"/>
                </a:solidFill>
              </a:rPr>
              <a:t>pos</a:t>
            </a:r>
            <a:r>
              <a:rPr lang="en-GB" sz="1600" dirty="0">
                <a:solidFill>
                  <a:srgbClr val="000000"/>
                </a:solidFill>
              </a:rPr>
              <a:t>-type)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connection</a:t>
            </a:r>
            <a:r>
              <a:rPr lang="en-GB" sz="1600" dirty="0">
                <a:solidFill>
                  <a:srgbClr val="000000"/>
                </a:solidFill>
              </a:rPr>
              <a:t> ?p1 ?p2)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on</a:t>
            </a:r>
            <a:r>
              <a:rPr lang="en-GB" sz="1600" dirty="0">
                <a:solidFill>
                  <a:srgbClr val="000000"/>
                </a:solidFill>
              </a:rPr>
              <a:t> ?r ?p)</a:t>
            </a:r>
            <a:endParaRPr lang="en-US" sz="16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6A7AAAB-9641-B566-00A1-A2A2A6DB80FB}"/>
              </a:ext>
            </a:extLst>
          </p:cNvPr>
          <p:cNvGrpSpPr>
            <a:grpSpLocks noChangeAspect="1"/>
          </p:cNvGrpSpPr>
          <p:nvPr/>
        </p:nvGrpSpPr>
        <p:grpSpPr>
          <a:xfrm>
            <a:off x="5056409" y="1664332"/>
            <a:ext cx="2995821" cy="4231927"/>
            <a:chOff x="4572000" y="1772816"/>
            <a:chExt cx="3976062" cy="561662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B84CA14-D633-BD2E-DFD4-06AEC508A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4" b="578"/>
            <a:stretch/>
          </p:blipFill>
          <p:spPr>
            <a:xfrm>
              <a:off x="4572000" y="2996952"/>
              <a:ext cx="3976062" cy="4392488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7D1100EF-AD15-CEC5-67B3-A39C9F3C8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" t="2955" r="-7" b="3088"/>
            <a:stretch/>
          </p:blipFill>
          <p:spPr>
            <a:xfrm>
              <a:off x="4602981" y="1772816"/>
              <a:ext cx="3900438" cy="1224136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228B137-85F1-C56D-D034-6A4A1AE211CF}"/>
              </a:ext>
            </a:extLst>
          </p:cNvPr>
          <p:cNvSpPr txBox="1"/>
          <p:nvPr/>
        </p:nvSpPr>
        <p:spPr>
          <a:xfrm>
            <a:off x="670992" y="1824487"/>
            <a:ext cx="241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i="1" dirty="0">
                <a:solidFill>
                  <a:srgbClr val="000000"/>
                </a:solidFill>
              </a:rPr>
              <a:t>Basic</a:t>
            </a:r>
            <a:r>
              <a:rPr lang="en-GB" sz="1800" dirty="0">
                <a:solidFill>
                  <a:srgbClr val="000000"/>
                </a:solidFill>
              </a:rPr>
              <a:t> predicate set: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68E9D9-46FC-0BA0-E40E-1C7CBCD5CD11}"/>
              </a:ext>
            </a:extLst>
          </p:cNvPr>
          <p:cNvSpPr txBox="1"/>
          <p:nvPr/>
        </p:nvSpPr>
        <p:spPr>
          <a:xfrm>
            <a:off x="1193772" y="4265801"/>
            <a:ext cx="38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goto</a:t>
            </a:r>
            <a:r>
              <a:rPr lang="en-GB" sz="1600" dirty="0">
                <a:solidFill>
                  <a:srgbClr val="000000"/>
                </a:solidFill>
              </a:rPr>
              <a:t> ?r ?p1 ?p2)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</a:rPr>
              <a:t>(</a:t>
            </a:r>
            <a:r>
              <a:rPr lang="pt-BR" sz="1600" dirty="0">
                <a:solidFill>
                  <a:schemeClr val="tx1"/>
                </a:solidFill>
              </a:rPr>
              <a:t>grasp</a:t>
            </a:r>
            <a:r>
              <a:rPr lang="pt-BR" sz="1600" dirty="0">
                <a:solidFill>
                  <a:srgbClr val="000000"/>
                </a:solidFill>
              </a:rPr>
              <a:t> ?r ?p1 ?o ?p2 ?new-r ?p3)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</a:rPr>
              <a:t>(</a:t>
            </a:r>
            <a:r>
              <a:rPr lang="pt-BR" sz="1600" dirty="0">
                <a:solidFill>
                  <a:schemeClr val="tx1"/>
                </a:solidFill>
              </a:rPr>
              <a:t>release</a:t>
            </a:r>
            <a:r>
              <a:rPr lang="pt-BR" sz="1600" dirty="0">
                <a:solidFill>
                  <a:srgbClr val="000000"/>
                </a:solidFill>
              </a:rPr>
              <a:t> ?old-r ?p1 ?o ?p2 ?r ?p3)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</a:rPr>
              <a:t>(</a:t>
            </a:r>
            <a:r>
              <a:rPr lang="pt-BR" sz="1600" dirty="0">
                <a:solidFill>
                  <a:schemeClr val="tx1"/>
                </a:solidFill>
              </a:rPr>
              <a:t>switch-motion</a:t>
            </a:r>
            <a:r>
              <a:rPr lang="pt-BR" sz="1600" dirty="0">
                <a:solidFill>
                  <a:srgbClr val="000000"/>
                </a:solidFill>
              </a:rPr>
              <a:t> ?r ?p1 ?p2)</a:t>
            </a:r>
            <a:endParaRPr lang="en-US" sz="16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CC06BB-E0EC-9600-CC1F-89BD1DD0F588}"/>
              </a:ext>
            </a:extLst>
          </p:cNvPr>
          <p:cNvSpPr txBox="1"/>
          <p:nvPr/>
        </p:nvSpPr>
        <p:spPr>
          <a:xfrm>
            <a:off x="670958" y="3840711"/>
            <a:ext cx="241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i="1" dirty="0">
                <a:solidFill>
                  <a:srgbClr val="000000"/>
                </a:solidFill>
              </a:rPr>
              <a:t>Basic</a:t>
            </a:r>
            <a:r>
              <a:rPr lang="en-GB" sz="1800" dirty="0">
                <a:solidFill>
                  <a:srgbClr val="000000"/>
                </a:solidFill>
              </a:rPr>
              <a:t> action set: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8814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en-GB" dirty="0"/>
              <a:t>Algorithms and Strategies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9BB6DE-A8F5-C566-F22B-C0BDAB2B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5" y="1810816"/>
            <a:ext cx="7523035" cy="335284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0F4CCB-C642-FB3C-5CB9-276388D04DA7}"/>
              </a:ext>
            </a:extLst>
          </p:cNvPr>
          <p:cNvSpPr txBox="1"/>
          <p:nvPr/>
        </p:nvSpPr>
        <p:spPr>
          <a:xfrm>
            <a:off x="3273134" y="1074076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1" dirty="0">
                <a:solidFill>
                  <a:schemeClr val="tx1"/>
                </a:solidFill>
              </a:rPr>
              <a:t>Extend state </a:t>
            </a:r>
            <a:r>
              <a:rPr lang="en-GB" sz="1800" dirty="0">
                <a:solidFill>
                  <a:srgbClr val="000000"/>
                </a:solidFill>
              </a:rPr>
              <a:t>algorithm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2513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10B8163-9055-23DA-C0A0-7EBA04BF83E1}"/>
              </a:ext>
            </a:extLst>
          </p:cNvPr>
          <p:cNvSpPr txBox="1">
            <a:spLocks/>
          </p:cNvSpPr>
          <p:nvPr/>
        </p:nvSpPr>
        <p:spPr bwMode="auto">
          <a:xfrm>
            <a:off x="1656000" y="2409756"/>
            <a:ext cx="5832000" cy="101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6000" dirty="0" err="1">
                <a:cs typeface="Arial"/>
              </a:rPr>
              <a:t>Experiments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682391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en-US" sz="2400" dirty="0">
                <a:ea typeface="+mn-lt"/>
                <a:cs typeface="+mn-lt"/>
              </a:rPr>
              <a:t>Experimental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Instances</a:t>
            </a:r>
            <a:r>
              <a:rPr lang="it-IT" sz="2400" dirty="0">
                <a:ea typeface="+mn-lt"/>
                <a:cs typeface="+mn-lt"/>
              </a:rPr>
              <a:t> and </a:t>
            </a:r>
            <a:r>
              <a:rPr lang="it-IT" sz="2400" dirty="0" err="1">
                <a:ea typeface="+mn-lt"/>
                <a:cs typeface="+mn-lt"/>
              </a:rPr>
              <a:t>Results</a:t>
            </a:r>
            <a:br>
              <a:rPr lang="it-IT" sz="2400" dirty="0">
                <a:ea typeface="+mn-lt"/>
                <a:cs typeface="+mn-lt"/>
              </a:rPr>
            </a:b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EFCB852-A08E-E5E4-C34D-456CECB619F2}"/>
              </a:ext>
            </a:extLst>
          </p:cNvPr>
          <p:cNvGrpSpPr>
            <a:grpSpLocks noChangeAspect="1"/>
          </p:cNvGrpSpPr>
          <p:nvPr/>
        </p:nvGrpSpPr>
        <p:grpSpPr>
          <a:xfrm>
            <a:off x="330281" y="1530064"/>
            <a:ext cx="8477994" cy="1250864"/>
            <a:chOff x="464822" y="954000"/>
            <a:chExt cx="8208912" cy="1211163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D56E5F22-72BD-7F95-D7EB-8189AF5F4E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822" y="980725"/>
              <a:ext cx="8208912" cy="1184438"/>
              <a:chOff x="467544" y="2148405"/>
              <a:chExt cx="9937105" cy="1433795"/>
            </a:xfrm>
          </p:grpSpPr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3E491086-E4F6-4F58-B89C-310FAA6D8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311" t="2470" r="605" b="1721"/>
              <a:stretch/>
            </p:blipFill>
            <p:spPr>
              <a:xfrm>
                <a:off x="467544" y="2148409"/>
                <a:ext cx="2957432" cy="143373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88AEDEBA-CB75-82C9-2240-0EBC398427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080" r="5078" b="29301"/>
              <a:stretch/>
            </p:blipFill>
            <p:spPr>
              <a:xfrm>
                <a:off x="3423816" y="2148467"/>
                <a:ext cx="3884488" cy="143373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04AFBC44-1D28-95E3-E231-9AAFDD0775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" t="3006" r="50760" b="6125"/>
              <a:stretch/>
            </p:blipFill>
            <p:spPr>
              <a:xfrm>
                <a:off x="7308305" y="2148405"/>
                <a:ext cx="3096344" cy="143373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C89F8F93-F94D-07DD-BA53-FFC62D19B76E}"/>
                </a:ext>
              </a:extLst>
            </p:cNvPr>
            <p:cNvSpPr/>
            <p:nvPr/>
          </p:nvSpPr>
          <p:spPr bwMode="auto">
            <a:xfrm>
              <a:off x="2901600" y="975600"/>
              <a:ext cx="302248" cy="234000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AD9999E0-9D4B-ECEC-E3C7-C1A83256F78B}"/>
                </a:ext>
              </a:extLst>
            </p:cNvPr>
            <p:cNvSpPr txBox="1"/>
            <p:nvPr/>
          </p:nvSpPr>
          <p:spPr>
            <a:xfrm>
              <a:off x="2862000" y="954000"/>
              <a:ext cx="3803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(3)</a:t>
              </a:r>
            </a:p>
          </p:txBody>
        </p:sp>
      </p:grp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21EB9954-3543-DCE2-D403-80FCF744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22369"/>
              </p:ext>
            </p:extLst>
          </p:nvPr>
        </p:nvGraphicFramePr>
        <p:xfrm>
          <a:off x="608838" y="3336776"/>
          <a:ext cx="792088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5928">
                  <a:extLst>
                    <a:ext uri="{9D8B030D-6E8A-4147-A177-3AD203B41FA5}">
                      <a16:colId xmlns:a16="http://schemas.microsoft.com/office/drawing/2014/main" val="2439444814"/>
                    </a:ext>
                  </a:extLst>
                </a:gridCol>
                <a:gridCol w="1528738">
                  <a:extLst>
                    <a:ext uri="{9D8B030D-6E8A-4147-A177-3AD203B41FA5}">
                      <a16:colId xmlns:a16="http://schemas.microsoft.com/office/drawing/2014/main" val="1419347694"/>
                    </a:ext>
                  </a:extLst>
                </a:gridCol>
                <a:gridCol w="1276568">
                  <a:extLst>
                    <a:ext uri="{9D8B030D-6E8A-4147-A177-3AD203B41FA5}">
                      <a16:colId xmlns:a16="http://schemas.microsoft.com/office/drawing/2014/main" val="3791325419"/>
                    </a:ext>
                  </a:extLst>
                </a:gridCol>
                <a:gridCol w="1780908">
                  <a:extLst>
                    <a:ext uri="{9D8B030D-6E8A-4147-A177-3AD203B41FA5}">
                      <a16:colId xmlns:a16="http://schemas.microsoft.com/office/drawing/2014/main" val="3959677198"/>
                    </a:ext>
                  </a:extLst>
                </a:gridCol>
                <a:gridCol w="1528738">
                  <a:extLst>
                    <a:ext uri="{9D8B030D-6E8A-4147-A177-3AD203B41FA5}">
                      <a16:colId xmlns:a16="http://schemas.microsoft.com/office/drawing/2014/main" val="1028786158"/>
                    </a:ext>
                  </a:extLst>
                </a:gridCol>
              </a:tblGrid>
              <a:tr h="332000"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/>
                        <a:t>CPU time</a:t>
                      </a:r>
                      <a:endParaRPr lang="en-US" sz="1600" b="0" dirty="0"/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/>
                        <a:t>Nb step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err="1"/>
                        <a:t>Connectivities</a:t>
                      </a:r>
                      <a:r>
                        <a:rPr lang="en-GB" sz="1600" b="0" dirty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/>
                        <a:t>Plan length 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68463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0.266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38.5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17.5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28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523273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9.97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63.7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25.4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28.8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12837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22433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271.6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243.8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71.2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44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56265"/>
                  </a:ext>
                </a:extLst>
              </a:tr>
              <a:tr h="3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22433"/>
                        </a:solidFill>
                        <a:effectLst/>
                        <a:uLnTx/>
                        <a:uFillTx/>
                        <a:latin typeface="Arial"/>
                        <a:ea typeface="ＭＳ Ｐゴシック"/>
                        <a:cs typeface="+mn-cs"/>
                      </a:endParaRP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298.9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213.6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62.8</a:t>
                      </a:r>
                      <a:endParaRPr lang="en-US" sz="1600" b="0" dirty="0"/>
                    </a:p>
                  </a:txBody>
                  <a:tcPr>
                    <a:solidFill>
                      <a:srgbClr val="D8CC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40.16</a:t>
                      </a:r>
                      <a:endParaRPr lang="en-US" sz="1600" b="0" dirty="0"/>
                    </a:p>
                  </a:txBody>
                  <a:tcPr>
                    <a:solidFill>
                      <a:srgbClr val="ED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61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785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en-US" sz="2400" dirty="0">
                <a:ea typeface="+mn-lt"/>
                <a:cs typeface="+mn-lt"/>
              </a:rPr>
              <a:t>Experimental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Instances</a:t>
            </a:r>
            <a:r>
              <a:rPr lang="it-IT" sz="2400" dirty="0">
                <a:ea typeface="+mn-lt"/>
                <a:cs typeface="+mn-lt"/>
              </a:rPr>
              <a:t> and </a:t>
            </a:r>
            <a:r>
              <a:rPr lang="it-IT" sz="2400" dirty="0" err="1">
                <a:ea typeface="+mn-lt"/>
                <a:cs typeface="+mn-lt"/>
              </a:rPr>
              <a:t>Results</a:t>
            </a:r>
            <a:br>
              <a:rPr lang="it-IT" sz="2400" dirty="0">
                <a:ea typeface="+mn-lt"/>
                <a:cs typeface="+mn-lt"/>
              </a:rPr>
            </a:b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pic>
        <p:nvPicPr>
          <p:cNvPr id="2" name="ctamp-hanoi_2r">
            <a:hlinkClick r:id="" action="ppaction://media"/>
            <a:extLst>
              <a:ext uri="{FF2B5EF4-FFF2-40B4-BE49-F238E27FC236}">
                <a16:creationId xmlns:a16="http://schemas.microsoft.com/office/drawing/2014/main" id="{88CB4629-A743-DE92-8F20-F4D9133DE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47360" y="1054082"/>
            <a:ext cx="2662839" cy="262928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4" name="ctamp-hanoi_obst2">
            <a:hlinkClick r:id="" action="ppaction://media"/>
            <a:extLst>
              <a:ext uri="{FF2B5EF4-FFF2-40B4-BE49-F238E27FC236}">
                <a16:creationId xmlns:a16="http://schemas.microsoft.com/office/drawing/2014/main" id="{8D44B298-5EA1-A789-1244-87D223E009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79001" y="3679719"/>
            <a:ext cx="3931198" cy="212554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5" name="ctamp-hanoi_obst-small">
            <a:hlinkClick r:id="" action="ppaction://media"/>
            <a:extLst>
              <a:ext uri="{FF2B5EF4-FFF2-40B4-BE49-F238E27FC236}">
                <a16:creationId xmlns:a16="http://schemas.microsoft.com/office/drawing/2014/main" id="{672D07B1-8252-5D45-CCBC-CE9A0EE069D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8356" y="3268721"/>
            <a:ext cx="2942125" cy="253519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6" name="ctamp-hanoi_1_rob">
            <a:hlinkClick r:id="" action="ppaction://media"/>
            <a:extLst>
              <a:ext uri="{FF2B5EF4-FFF2-40B4-BE49-F238E27FC236}">
                <a16:creationId xmlns:a16="http://schemas.microsoft.com/office/drawing/2014/main" id="{57ED4107-8714-F697-1968-74ACC1124C6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8356" y="1054082"/>
            <a:ext cx="4163723" cy="2215593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13464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45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960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10B8163-9055-23DA-C0A0-7EBA04BF83E1}"/>
              </a:ext>
            </a:extLst>
          </p:cNvPr>
          <p:cNvSpPr txBox="1">
            <a:spLocks/>
          </p:cNvSpPr>
          <p:nvPr/>
        </p:nvSpPr>
        <p:spPr bwMode="auto">
          <a:xfrm>
            <a:off x="1871700" y="1700808"/>
            <a:ext cx="54006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6000" dirty="0" err="1">
                <a:cs typeface="Arial"/>
              </a:rPr>
              <a:t>Final</a:t>
            </a:r>
            <a:r>
              <a:rPr lang="it-IT" sz="6000" dirty="0">
                <a:cs typeface="Arial"/>
              </a:rPr>
              <a:t> Personal </a:t>
            </a:r>
            <a:r>
              <a:rPr lang="it-IT" sz="6000" dirty="0" err="1">
                <a:cs typeface="Arial"/>
              </a:rPr>
              <a:t>Comment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77074012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dirty="0" err="1">
                <a:cs typeface="Arial"/>
              </a:rPr>
              <a:t>Final</a:t>
            </a:r>
            <a:r>
              <a:rPr lang="it-IT">
                <a:cs typeface="Arial"/>
              </a:rPr>
              <a:t> Personal </a:t>
            </a:r>
            <a:r>
              <a:rPr lang="it-IT" dirty="0" err="1">
                <a:cs typeface="Arial"/>
              </a:rPr>
              <a:t>Comment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55817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7C4632-8D37-4DA4-8636-F82725F637D6}"/>
              </a:ext>
            </a:extLst>
          </p:cNvPr>
          <p:cNvSpPr txBox="1"/>
          <p:nvPr/>
        </p:nvSpPr>
        <p:spPr>
          <a:xfrm>
            <a:off x="389097" y="1127608"/>
            <a:ext cx="80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Remarkable research and results, especially being it from 2004.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0633A-FD36-367A-BC21-CFF4CB1F3776}"/>
              </a:ext>
            </a:extLst>
          </p:cNvPr>
          <p:cNvSpPr txBox="1"/>
          <p:nvPr/>
        </p:nvSpPr>
        <p:spPr>
          <a:xfrm>
            <a:off x="389097" y="3718773"/>
            <a:ext cx="806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We intend to make a project about a </a:t>
            </a:r>
            <a:r>
              <a:rPr lang="en-GB" sz="1800" dirty="0">
                <a:solidFill>
                  <a:schemeClr val="tx1"/>
                </a:solidFill>
              </a:rPr>
              <a:t>robot that act as a teacher</a:t>
            </a:r>
            <a:r>
              <a:rPr lang="en-GB" sz="1800" dirty="0">
                <a:solidFill>
                  <a:srgbClr val="000000"/>
                </a:solidFill>
              </a:rPr>
              <a:t>, therefore not colliding </a:t>
            </a:r>
            <a:r>
              <a:rPr lang="en-GB" sz="1800">
                <a:solidFill>
                  <a:srgbClr val="000000"/>
                </a:solidFill>
              </a:rPr>
              <a:t>with children </a:t>
            </a:r>
            <a:r>
              <a:rPr lang="en-GB" sz="1800" dirty="0">
                <a:solidFill>
                  <a:srgbClr val="000000"/>
                </a:solidFill>
              </a:rPr>
              <a:t>while moving an object is a plus.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912DDB-B211-0C67-2C8C-380CBFB2DFFA}"/>
              </a:ext>
            </a:extLst>
          </p:cNvPr>
          <p:cNvSpPr txBox="1"/>
          <p:nvPr/>
        </p:nvSpPr>
        <p:spPr>
          <a:xfrm>
            <a:off x="389096" y="2089476"/>
            <a:ext cx="3954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Generated plans take into account the geometric consequences of robots’ actions.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2F92418-2DEC-B5B9-DFFE-FCE2D683320D}"/>
              </a:ext>
            </a:extLst>
          </p:cNvPr>
          <p:cNvSpPr txBox="1"/>
          <p:nvPr/>
        </p:nvSpPr>
        <p:spPr>
          <a:xfrm>
            <a:off x="5485656" y="2086261"/>
            <a:ext cx="218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Plans have a better chance to be valid in the real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B521C4-03DA-2B03-C757-E353B90A0E86}"/>
                  </a:ext>
                </a:extLst>
              </p:cNvPr>
              <p:cNvSpPr txBox="1"/>
              <p:nvPr/>
            </p:nvSpPr>
            <p:spPr>
              <a:xfrm>
                <a:off x="4362115" y="2255538"/>
                <a:ext cx="10019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GB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B521C4-03DA-2B03-C757-E353B90A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15" y="2255538"/>
                <a:ext cx="10019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0148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>
                <a:ea typeface="+mn-lt"/>
                <a:cs typeface="+mn-lt"/>
              </a:rPr>
              <a:t>Paper Content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This paper is about </a:t>
            </a:r>
            <a:r>
              <a:rPr lang="en-GB" sz="1800" b="1" dirty="0" err="1">
                <a:solidFill>
                  <a:schemeClr val="tx1"/>
                </a:solidFill>
              </a:rPr>
              <a:t>aSyMov</a:t>
            </a:r>
            <a:r>
              <a:rPr lang="en-GB" sz="1800" dirty="0">
                <a:solidFill>
                  <a:srgbClr val="000000"/>
                </a:solidFill>
              </a:rPr>
              <a:t>, a planner designed to address intricate robot planning problems where </a:t>
            </a:r>
            <a:r>
              <a:rPr lang="en-GB" sz="1800" dirty="0">
                <a:solidFill>
                  <a:schemeClr val="tx1"/>
                </a:solidFill>
              </a:rPr>
              <a:t>geometric constraints</a:t>
            </a:r>
            <a:r>
              <a:rPr lang="en-GB" sz="1800" dirty="0">
                <a:solidFill>
                  <a:srgbClr val="000000"/>
                </a:solidFill>
              </a:rPr>
              <a:t> are relevant and influence the </a:t>
            </a:r>
            <a:r>
              <a:rPr lang="en-GB" sz="1800" dirty="0">
                <a:solidFill>
                  <a:schemeClr val="tx1"/>
                </a:solidFill>
              </a:rPr>
              <a:t>symbolic plan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17C585-3D74-EFA1-2BB0-9D2262B2F616}"/>
              </a:ext>
            </a:extLst>
          </p:cNvPr>
          <p:cNvSpPr txBox="1"/>
          <p:nvPr/>
        </p:nvSpPr>
        <p:spPr>
          <a:xfrm>
            <a:off x="670992" y="5322694"/>
            <a:ext cx="7787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The proposed implementation of </a:t>
            </a:r>
            <a:r>
              <a:rPr lang="en-GB" sz="1600" dirty="0" err="1">
                <a:solidFill>
                  <a:srgbClr val="000000"/>
                </a:solidFill>
              </a:rPr>
              <a:t>aSyMov</a:t>
            </a:r>
            <a:r>
              <a:rPr lang="en-GB" sz="1600" dirty="0">
                <a:solidFill>
                  <a:srgbClr val="000000"/>
                </a:solidFill>
              </a:rPr>
              <a:t> is tested on an </a:t>
            </a:r>
            <a:r>
              <a:rPr lang="en-GB" sz="1600" dirty="0">
                <a:solidFill>
                  <a:schemeClr val="tx1"/>
                </a:solidFill>
              </a:rPr>
              <a:t>illustrative example</a:t>
            </a:r>
            <a:r>
              <a:rPr lang="en-GB" sz="1600" dirty="0">
                <a:solidFill>
                  <a:srgbClr val="000000"/>
                </a:solidFill>
              </a:rPr>
              <a:t>.</a:t>
            </a:r>
            <a:endParaRPr lang="en-US" sz="16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8E04CF-FD47-8A20-A791-C7D6E5EAF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815484" y="1995982"/>
            <a:ext cx="5513032" cy="297750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FA84782-7BEE-37D1-5933-80052BC4B659}"/>
              </a:ext>
            </a:extLst>
          </p:cNvPr>
          <p:cNvSpPr/>
          <p:nvPr/>
        </p:nvSpPr>
        <p:spPr bwMode="auto">
          <a:xfrm>
            <a:off x="3491880" y="2034000"/>
            <a:ext cx="3061320" cy="288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68A386F-55A4-AB46-8EC2-0B4629503C8D}"/>
                  </a:ext>
                </a:extLst>
              </p14:cNvPr>
              <p14:cNvContentPartPr/>
              <p14:nvPr/>
            </p14:nvContentPartPr>
            <p14:xfrm>
              <a:off x="1791857" y="3087720"/>
              <a:ext cx="57240" cy="565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68A386F-55A4-AB46-8EC2-0B4629503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2857" y="3078720"/>
                <a:ext cx="7488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74938C9C-26A8-D7F2-E3DA-11BC63F9ACB2}"/>
              </a:ext>
            </a:extLst>
          </p:cNvPr>
          <p:cNvGrpSpPr/>
          <p:nvPr/>
        </p:nvGrpSpPr>
        <p:grpSpPr>
          <a:xfrm>
            <a:off x="1793657" y="3100088"/>
            <a:ext cx="49551" cy="8872"/>
            <a:chOff x="1793657" y="3100088"/>
            <a:chExt cx="49551" cy="887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168ABB19-CA28-E8EB-994D-A22EE833ABBC}"/>
                    </a:ext>
                  </a:extLst>
                </p14:cNvPr>
                <p14:cNvContentPartPr/>
                <p14:nvPr/>
              </p14:nvContentPartPr>
              <p14:xfrm>
                <a:off x="1828577" y="3108600"/>
                <a:ext cx="360" cy="3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168ABB19-CA28-E8EB-994D-A22EE833AB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9577" y="309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23DA758-5F6F-B4D2-0791-F83C64A8B356}"/>
                    </a:ext>
                  </a:extLst>
                </p14:cNvPr>
                <p14:cNvContentPartPr/>
                <p14:nvPr/>
              </p14:nvContentPartPr>
              <p14:xfrm>
                <a:off x="1793657" y="3108600"/>
                <a:ext cx="360" cy="3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23DA758-5F6F-B4D2-0791-F83C64A8B3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4657" y="309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05F8CDE1-CC57-3F56-4B80-92C9D898F1E1}"/>
                    </a:ext>
                  </a:extLst>
                </p14:cNvPr>
                <p14:cNvContentPartPr/>
                <p14:nvPr/>
              </p14:nvContentPartPr>
              <p14:xfrm>
                <a:off x="1842848" y="3100088"/>
                <a:ext cx="36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05F8CDE1-CC57-3F56-4B80-92C9D898F1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3848" y="30914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475E611-CC11-FB16-4637-F9CF2A6ADA19}"/>
                  </a:ext>
                </a:extLst>
              </p14:cNvPr>
              <p14:cNvContentPartPr/>
              <p14:nvPr/>
            </p14:nvContentPartPr>
            <p14:xfrm>
              <a:off x="1814408" y="2714528"/>
              <a:ext cx="360" cy="3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475E611-CC11-FB16-4637-F9CF2A6ADA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5408" y="27055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D0426615-8A7B-A45E-7A1D-FDDDD2540F28}"/>
                  </a:ext>
                </a:extLst>
              </p14:cNvPr>
              <p14:cNvContentPartPr/>
              <p14:nvPr/>
            </p14:nvContentPartPr>
            <p14:xfrm>
              <a:off x="1812000" y="2678438"/>
              <a:ext cx="5040" cy="648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D0426615-8A7B-A45E-7A1D-FDDDD2540F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03000" y="2669798"/>
                <a:ext cx="22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6D51B1C-09BD-6898-CB57-3EC684E4479A}"/>
                  </a:ext>
                </a:extLst>
              </p14:cNvPr>
              <p14:cNvContentPartPr/>
              <p14:nvPr/>
            </p14:nvContentPartPr>
            <p14:xfrm>
              <a:off x="1816680" y="2664398"/>
              <a:ext cx="36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6D51B1C-09BD-6898-CB57-3EC684E447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680" y="26553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o 26">
            <a:extLst>
              <a:ext uri="{FF2B5EF4-FFF2-40B4-BE49-F238E27FC236}">
                <a16:creationId xmlns:a16="http://schemas.microsoft.com/office/drawing/2014/main" id="{C7A39D46-1330-E816-FBFB-E535F3F7289A}"/>
              </a:ext>
            </a:extLst>
          </p:cNvPr>
          <p:cNvGrpSpPr/>
          <p:nvPr/>
        </p:nvGrpSpPr>
        <p:grpSpPr>
          <a:xfrm>
            <a:off x="1809480" y="2685278"/>
            <a:ext cx="4680" cy="29520"/>
            <a:chOff x="1809480" y="2685278"/>
            <a:chExt cx="468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70109148-B029-E54C-8A68-EEA77F897AB4}"/>
                    </a:ext>
                  </a:extLst>
                </p14:cNvPr>
                <p14:cNvContentPartPr/>
                <p14:nvPr/>
              </p14:nvContentPartPr>
              <p14:xfrm>
                <a:off x="1809480" y="2692838"/>
                <a:ext cx="360" cy="219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70109148-B029-E54C-8A68-EEA77F897A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0840" y="2684198"/>
                  <a:ext cx="18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E6FEA75C-3AA1-CFD1-654C-519F496C2C5F}"/>
                    </a:ext>
                  </a:extLst>
                </p14:cNvPr>
                <p14:cNvContentPartPr/>
                <p14:nvPr/>
              </p14:nvContentPartPr>
              <p14:xfrm>
                <a:off x="1812000" y="2685278"/>
                <a:ext cx="2160" cy="1980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E6FEA75C-3AA1-CFD1-654C-519F496C2C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3000" y="2676278"/>
                  <a:ext cx="1980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27357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altLang="it-IT"/>
              <a:t>References</a:t>
            </a:r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88704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50" name="Rectangle 4">
            <a:extLst>
              <a:ext uri="{FF2B5EF4-FFF2-40B4-BE49-F238E27FC236}">
                <a16:creationId xmlns:a16="http://schemas.microsoft.com/office/drawing/2014/main" id="{C802CF32-991A-4B97-9108-8F1B6CECA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39" y="1484762"/>
            <a:ext cx="705574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000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21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812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GB" altLang="it-IT" sz="1600" b="1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Stephane Cambon, Fabien </a:t>
            </a:r>
            <a:r>
              <a:rPr lang="en-GB" altLang="it-IT" sz="1600" b="1" dirty="0" err="1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Gravot</a:t>
            </a:r>
            <a:r>
              <a:rPr lang="en-GB" altLang="it-IT" sz="1600" b="1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 and Rachid </a:t>
            </a:r>
            <a:r>
              <a:rPr lang="en-GB" altLang="it-IT" sz="1600" b="1" dirty="0" err="1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Alami</a:t>
            </a:r>
            <a:endParaRPr lang="en-GB" altLang="it-IT" sz="1600" b="1" dirty="0">
              <a:solidFill>
                <a:schemeClr val="tx1"/>
              </a:solidFill>
              <a:latin typeface="Arial"/>
              <a:ea typeface="ＭＳ Ｐゴシック"/>
              <a:cs typeface="Arial"/>
            </a:endParaRPr>
          </a:p>
          <a:p>
            <a:pPr lvl="1" algn="just" eaLnBrk="1" hangingPunct="1">
              <a:buNone/>
            </a:pPr>
            <a:r>
              <a:rPr lang="en-GB" altLang="it-IT" sz="1400" dirty="0">
                <a:latin typeface="Arial"/>
                <a:ea typeface="ＭＳ Ｐゴシック"/>
                <a:cs typeface="Arial"/>
              </a:rPr>
              <a:t>"</a:t>
            </a:r>
            <a:r>
              <a:rPr lang="en-GB" sz="1400" dirty="0">
                <a:latin typeface="Arial"/>
                <a:ea typeface="ＭＳ Ｐゴシック"/>
                <a:cs typeface="Arial"/>
              </a:rPr>
              <a:t>A Robot Task Planner that Merges Symbolic and Geometric Reasoning</a:t>
            </a:r>
            <a:r>
              <a:rPr lang="en-GB" altLang="it-IT" sz="1400" dirty="0">
                <a:latin typeface="Arial"/>
                <a:ea typeface="ＭＳ Ｐゴシック"/>
                <a:cs typeface="Arial"/>
              </a:rPr>
              <a:t>", 2004 </a:t>
            </a:r>
          </a:p>
          <a:p>
            <a:pPr lvl="1" algn="just" eaLnBrk="1" hangingPunct="1">
              <a:buNone/>
            </a:pPr>
            <a:r>
              <a:rPr lang="en-GB" altLang="it-IT" sz="1200" i="1" dirty="0">
                <a:latin typeface="Arial"/>
                <a:ea typeface="ＭＳ Ｐゴシック"/>
                <a:cs typeface="Arial"/>
              </a:rPr>
              <a:t>Proceedings of the 16th </a:t>
            </a:r>
            <a:r>
              <a:rPr lang="en-GB" altLang="it-IT" sz="1200" i="1" dirty="0" err="1">
                <a:latin typeface="Arial"/>
                <a:ea typeface="ＭＳ Ｐゴシック"/>
                <a:cs typeface="Arial"/>
              </a:rPr>
              <a:t>Eureopean</a:t>
            </a:r>
            <a:r>
              <a:rPr lang="en-GB" altLang="it-IT" sz="1200" i="1" dirty="0">
                <a:latin typeface="Arial"/>
                <a:ea typeface="ＭＳ Ｐゴシック"/>
                <a:cs typeface="Arial"/>
              </a:rPr>
              <a:t> Conference on Artificial Intelligence, ECAI'2004</a:t>
            </a:r>
            <a:endParaRPr lang="en-GB" altLang="it-IT" sz="1400" i="1" dirty="0"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6529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Appendix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98C8D8-EC4A-BBF7-C8BD-3A090127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1" y="1470708"/>
            <a:ext cx="8835738" cy="39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55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10B8163-9055-23DA-C0A0-7EBA04BF83E1}"/>
              </a:ext>
            </a:extLst>
          </p:cNvPr>
          <p:cNvSpPr txBox="1">
            <a:spLocks/>
          </p:cNvSpPr>
          <p:nvPr/>
        </p:nvSpPr>
        <p:spPr bwMode="auto">
          <a:xfrm>
            <a:off x="1871700" y="1700808"/>
            <a:ext cx="54006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ru-RU" sz="6000" dirty="0">
                <a:cs typeface="Arial"/>
              </a:rPr>
              <a:t>P</a:t>
            </a:r>
            <a:r>
              <a:rPr lang="it-IT" sz="6000" dirty="0" err="1">
                <a:cs typeface="Arial"/>
              </a:rPr>
              <a:t>roblem</a:t>
            </a:r>
            <a:r>
              <a:rPr lang="it-IT" sz="6000" dirty="0">
                <a:cs typeface="Arial"/>
              </a:rPr>
              <a:t> </a:t>
            </a:r>
            <a:r>
              <a:rPr lang="it-IT" sz="6000" dirty="0" err="1">
                <a:cs typeface="Arial"/>
              </a:rPr>
              <a:t>Description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023691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Problem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Description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Often planners lack of effectiveness in robotics task because there is </a:t>
            </a:r>
            <a:r>
              <a:rPr lang="en-GB" sz="1800" dirty="0">
                <a:solidFill>
                  <a:schemeClr val="tx1"/>
                </a:solidFill>
              </a:rPr>
              <a:t>a gap between the representation they are based on and the physical world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6" name="Picture 2" descr="The-humanoid-robot-Apollo-with-7-DoFs-in-each-arm-executing-a-pick-and-place-task.ppm (850×505)">
            <a:extLst>
              <a:ext uri="{FF2B5EF4-FFF2-40B4-BE49-F238E27FC236}">
                <a16:creationId xmlns:a16="http://schemas.microsoft.com/office/drawing/2014/main" id="{7157F758-AB4E-5569-C74D-D5F3414A7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1"/>
          <a:stretch/>
        </p:blipFill>
        <p:spPr bwMode="auto">
          <a:xfrm>
            <a:off x="1440865" y="1778657"/>
            <a:ext cx="2570981" cy="30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-humanoid-robot-Apollo-with-7-DoFs-in-each-arm-executing-a-pick-and-place-task.ppm (850×505)">
            <a:extLst>
              <a:ext uri="{FF2B5EF4-FFF2-40B4-BE49-F238E27FC236}">
                <a16:creationId xmlns:a16="http://schemas.microsoft.com/office/drawing/2014/main" id="{214CEBC4-AAEC-FCFC-17CB-46D4074B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2"/>
          <a:stretch/>
        </p:blipFill>
        <p:spPr bwMode="auto">
          <a:xfrm>
            <a:off x="5076056" y="1772816"/>
            <a:ext cx="2627079" cy="30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659A14-C6D5-F697-E38B-148AEC3FDFBA}"/>
              </a:ext>
            </a:extLst>
          </p:cNvPr>
          <p:cNvSpPr txBox="1"/>
          <p:nvPr/>
        </p:nvSpPr>
        <p:spPr>
          <a:xfrm>
            <a:off x="691790" y="5157192"/>
            <a:ext cx="7787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 each step of the planning process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both symbolic and geometric constraints must be considered.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7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Problem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Description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E4FABA-41CE-70CC-8340-4E020EFABA22}"/>
              </a:ext>
            </a:extLst>
          </p:cNvPr>
          <p:cNvSpPr txBox="1"/>
          <p:nvPr/>
        </p:nvSpPr>
        <p:spPr>
          <a:xfrm>
            <a:off x="670992" y="971436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The authors create an example based on the </a:t>
            </a:r>
            <a:r>
              <a:rPr lang="en-GB" sz="1800" b="1" dirty="0">
                <a:solidFill>
                  <a:schemeClr val="tx1"/>
                </a:solidFill>
              </a:rPr>
              <a:t>Hanoi Tower Problem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CCFF9BF-0FD3-3319-2FF9-9AF5A106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1" t="74320" r="14589" b="1206"/>
          <a:stretch/>
        </p:blipFill>
        <p:spPr>
          <a:xfrm>
            <a:off x="722491" y="2688667"/>
            <a:ext cx="7699017" cy="14806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E7656E-BFEF-397B-D6AB-6E6BD462E7C0}"/>
              </a:ext>
            </a:extLst>
          </p:cNvPr>
          <p:cNvSpPr txBox="1"/>
          <p:nvPr/>
        </p:nvSpPr>
        <p:spPr>
          <a:xfrm>
            <a:off x="678395" y="1700808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“Classical” Hanoi Tower Problem</a:t>
            </a:r>
            <a:endParaRPr lang="en-GB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938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Problem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Description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D58D59-859B-56C6-7305-B4F4F1A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55" y="1592399"/>
            <a:ext cx="6371481" cy="35647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E4FABA-41CE-70CC-8340-4E020EFABA22}"/>
              </a:ext>
            </a:extLst>
          </p:cNvPr>
          <p:cNvSpPr txBox="1"/>
          <p:nvPr/>
        </p:nvSpPr>
        <p:spPr>
          <a:xfrm>
            <a:off x="670992" y="971436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“Geometric Hanoi Tower Problem with 3 disks”</a:t>
            </a:r>
            <a:r>
              <a:rPr lang="en-GB" sz="1800" dirty="0">
                <a:solidFill>
                  <a:schemeClr val="tx1"/>
                </a:solidFill>
              </a:rPr>
              <a:t> (GHTP-3)</a:t>
            </a: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D130D1-24E6-2BE9-DDD6-5E11DD1FA7F5}"/>
              </a:ext>
            </a:extLst>
          </p:cNvPr>
          <p:cNvSpPr txBox="1"/>
          <p:nvPr/>
        </p:nvSpPr>
        <p:spPr>
          <a:xfrm>
            <a:off x="676565" y="5363924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0000"/>
                </a:solidFill>
              </a:rPr>
              <a:t>Disks are moved by a </a:t>
            </a:r>
            <a:r>
              <a:rPr lang="en-GB" sz="1800" dirty="0">
                <a:solidFill>
                  <a:schemeClr val="tx1"/>
                </a:solidFill>
              </a:rPr>
              <a:t>non-holonomic robotized fork-lift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816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Problem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Description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A good symbolic planner would be able to find the optimal solution: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8671A82-3C32-5A61-5F44-CFB26ABF9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9"/>
          <a:stretch/>
        </p:blipFill>
        <p:spPr bwMode="auto">
          <a:xfrm>
            <a:off x="2137227" y="1595559"/>
            <a:ext cx="4869545" cy="31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08DA05-817D-9931-94FD-5DDEF9FCD8D4}"/>
              </a:ext>
            </a:extLst>
          </p:cNvPr>
          <p:cNvSpPr txBox="1"/>
          <p:nvPr/>
        </p:nvSpPr>
        <p:spPr>
          <a:xfrm>
            <a:off x="678395" y="4970992"/>
            <a:ext cx="778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dirty="0">
                <a:solidFill>
                  <a:srgbClr val="000000"/>
                </a:solidFill>
              </a:rPr>
              <a:t>BUT</a:t>
            </a:r>
            <a:r>
              <a:rPr lang="en-GB" sz="1800" dirty="0">
                <a:solidFill>
                  <a:srgbClr val="000000"/>
                </a:solidFill>
              </a:rPr>
              <a:t> this solution is actually </a:t>
            </a:r>
            <a:r>
              <a:rPr lang="en-GB" sz="1800" dirty="0">
                <a:solidFill>
                  <a:schemeClr val="tx1"/>
                </a:solidFill>
              </a:rPr>
              <a:t>not achievable in our case</a:t>
            </a:r>
            <a:r>
              <a:rPr lang="en-GB" sz="1800" dirty="0">
                <a:solidFill>
                  <a:srgbClr val="000000"/>
                </a:solidFill>
              </a:rPr>
              <a:t> because the environment is also </a:t>
            </a:r>
            <a:r>
              <a:rPr lang="en-GB" sz="1800" b="1" dirty="0">
                <a:solidFill>
                  <a:schemeClr val="tx1"/>
                </a:solidFill>
              </a:rPr>
              <a:t>geometrically constrained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1787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3796ABA-6189-4628-ABA7-3E703DEB6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689" y="153997"/>
            <a:ext cx="9149935" cy="504825"/>
          </a:xfrm>
        </p:spPr>
        <p:txBody>
          <a:bodyPr/>
          <a:lstStyle/>
          <a:p>
            <a:pPr eaLnBrk="1" hangingPunct="1"/>
            <a:r>
              <a:rPr lang="it-IT" sz="2400" dirty="0" err="1">
                <a:ea typeface="+mn-lt"/>
                <a:cs typeface="+mn-lt"/>
              </a:rPr>
              <a:t>Problem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Description</a:t>
            </a:r>
            <a:endParaRPr lang="it-IT" altLang="it-IT" dirty="0"/>
          </a:p>
        </p:txBody>
      </p:sp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C1966B-41E9-9D0C-B2DE-C0296D1BACED}"/>
              </a:ext>
            </a:extLst>
          </p:cNvPr>
          <p:cNvSpPr txBox="1"/>
          <p:nvPr/>
        </p:nvSpPr>
        <p:spPr>
          <a:xfrm>
            <a:off x="670992" y="961741"/>
            <a:ext cx="77872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All possible robot motions depend not only on the static environment but on the </a:t>
            </a:r>
            <a:r>
              <a:rPr lang="en-GB" sz="1800" dirty="0">
                <a:solidFill>
                  <a:schemeClr val="tx1"/>
                </a:solidFill>
              </a:rPr>
              <a:t>context</a:t>
            </a:r>
            <a:r>
              <a:rPr lang="en-GB" sz="1800" dirty="0">
                <a:solidFill>
                  <a:srgbClr val="000000"/>
                </a:solidFill>
              </a:rPr>
              <a:t> (robot and objects positions).</a:t>
            </a:r>
          </a:p>
          <a:p>
            <a:pPr algn="just"/>
            <a:endParaRPr lang="en-GB" sz="600" b="1" dirty="0">
              <a:solidFill>
                <a:srgbClr val="000000"/>
              </a:solidFill>
            </a:endParaRPr>
          </a:p>
          <a:p>
            <a:pPr algn="just"/>
            <a:r>
              <a:rPr lang="en-GB" sz="1800" b="1" dirty="0">
                <a:solidFill>
                  <a:schemeClr val="tx1"/>
                </a:solidFill>
              </a:rPr>
              <a:t>Each context </a:t>
            </a:r>
            <a:r>
              <a:rPr lang="en-GB" sz="1800" dirty="0">
                <a:solidFill>
                  <a:srgbClr val="000000"/>
                </a:solidFill>
              </a:rPr>
              <a:t>may possibly create a different free-space topology and consequently </a:t>
            </a:r>
            <a:r>
              <a:rPr lang="en-GB" sz="1800" b="1" dirty="0">
                <a:solidFill>
                  <a:schemeClr val="tx1"/>
                </a:solidFill>
              </a:rPr>
              <a:t>create specific constraints on robot motions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3002735-704C-3ED0-9D96-975C38AB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80" y="2636912"/>
            <a:ext cx="7488832" cy="26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11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egnaposto data 3">
            <a:extLst>
              <a:ext uri="{FF2B5EF4-FFF2-40B4-BE49-F238E27FC236}">
                <a16:creationId xmlns:a16="http://schemas.microsoft.com/office/drawing/2014/main" id="{62F42794-65F3-417E-8CB4-6D947567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A9AB-F6CF-4EF7-A121-AC062E12D965}" type="datetime1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19/05/2022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57348" name="Segnaposto piè di pagina 4">
            <a:extLst>
              <a:ext uri="{FF2B5EF4-FFF2-40B4-BE49-F238E27FC236}">
                <a16:creationId xmlns:a16="http://schemas.microsoft.com/office/drawing/2014/main" id="{715911E6-06EA-44FA-A7EE-220393D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416696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None/>
            </a:pPr>
            <a:r>
              <a:rPr lang="en-GB" altLang="it-IT" sz="1100" dirty="0">
                <a:solidFill>
                  <a:schemeClr val="bg1"/>
                </a:solidFill>
              </a:rPr>
              <a:t>A Robot Task Planner that Merges Symbolic and Geometric Reasoning</a:t>
            </a:r>
            <a:endParaRPr lang="it-IT" altLang="it-IT" sz="1100" dirty="0">
              <a:solidFill>
                <a:schemeClr val="bg1"/>
              </a:solidFill>
            </a:endParaRPr>
          </a:p>
        </p:txBody>
      </p:sp>
      <p:sp>
        <p:nvSpPr>
          <p:cNvPr id="57349" name="Segnaposto numero diapositiva 5">
            <a:extLst>
              <a:ext uri="{FF2B5EF4-FFF2-40B4-BE49-F238E27FC236}">
                <a16:creationId xmlns:a16="http://schemas.microsoft.com/office/drawing/2014/main" id="{98E2102C-C007-416D-8293-895DB9C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100">
                <a:solidFill>
                  <a:schemeClr val="bg1"/>
                </a:solidFill>
              </a:rPr>
              <a:t>Pagina </a:t>
            </a:r>
            <a:fld id="{4B05F027-779A-4C16-9118-6134A389E2D9}" type="slidenum">
              <a:rPr lang="it-IT" altLang="it-IT" sz="11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it-IT" altLang="it-IT" sz="1100">
              <a:solidFill>
                <a:schemeClr val="bg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10B8163-9055-23DA-C0A0-7EBA04BF83E1}"/>
              </a:ext>
            </a:extLst>
          </p:cNvPr>
          <p:cNvSpPr txBox="1">
            <a:spLocks/>
          </p:cNvSpPr>
          <p:nvPr/>
        </p:nvSpPr>
        <p:spPr bwMode="auto">
          <a:xfrm>
            <a:off x="1656000" y="2409756"/>
            <a:ext cx="5832000" cy="101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6000" dirty="0" err="1">
                <a:cs typeface="Arial"/>
              </a:rPr>
              <a:t>Implementation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20608460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4147</TotalTime>
  <Words>993</Words>
  <Application>Microsoft Office PowerPoint</Application>
  <PresentationFormat>Presentazione su schermo (4:3)</PresentationFormat>
  <Paragraphs>197</Paragraphs>
  <Slides>21</Slides>
  <Notes>21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4" baseType="lpstr">
      <vt:lpstr>Arial</vt:lpstr>
      <vt:lpstr>Cambria Math</vt:lpstr>
      <vt:lpstr>la sapienza</vt:lpstr>
      <vt:lpstr>A Robot Task Planner that Merges Symbolic and Geometric Reasoning</vt:lpstr>
      <vt:lpstr>Paper Content</vt:lpstr>
      <vt:lpstr>Presentazione standard di PowerPoint</vt:lpstr>
      <vt:lpstr>Problem Description</vt:lpstr>
      <vt:lpstr>Problem Description</vt:lpstr>
      <vt:lpstr>Problem Description</vt:lpstr>
      <vt:lpstr>Problem Description</vt:lpstr>
      <vt:lpstr>Problem Description</vt:lpstr>
      <vt:lpstr>Presentazione standard di PowerPoint</vt:lpstr>
      <vt:lpstr>Geometric Reasoning</vt:lpstr>
      <vt:lpstr>Geometric Reasoning</vt:lpstr>
      <vt:lpstr>Symbolic Reasoning</vt:lpstr>
      <vt:lpstr>Symbolic Reasoning</vt:lpstr>
      <vt:lpstr>Algorithms and Strategies</vt:lpstr>
      <vt:lpstr>Presentazione standard di PowerPoint</vt:lpstr>
      <vt:lpstr>Experimental Instances and Results </vt:lpstr>
      <vt:lpstr>Experimental Instances and Results </vt:lpstr>
      <vt:lpstr>Presentazione standard di PowerPoint</vt:lpstr>
      <vt:lpstr>Final Personal Comment</vt:lpstr>
      <vt:lpstr>References</vt:lpstr>
      <vt:lpstr>Appendix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Leandro</cp:lastModifiedBy>
  <cp:revision>1646</cp:revision>
  <dcterms:created xsi:type="dcterms:W3CDTF">2006-11-20T16:13:10Z</dcterms:created>
  <dcterms:modified xsi:type="dcterms:W3CDTF">2022-05-19T11:52:38Z</dcterms:modified>
  <cp:category/>
</cp:coreProperties>
</file>